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2" r:id="rId6"/>
    <p:sldId id="260" r:id="rId7"/>
    <p:sldId id="263" r:id="rId8"/>
    <p:sldId id="264" r:id="rId9"/>
    <p:sldId id="265" r:id="rId10"/>
    <p:sldId id="261" r:id="rId11"/>
    <p:sldId id="266" r:id="rId12"/>
    <p:sldId id="267" r:id="rId13"/>
    <p:sldId id="268" r:id="rId14"/>
    <p:sldId id="271" r:id="rId15"/>
    <p:sldId id="269" r:id="rId16"/>
    <p:sldId id="270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8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fld id="{98C6A795-B5C7-4907-A6CA-860B7D6F4575}" type="datetimeFigureOut">
              <a:rPr lang="ru-RU" smtClean="0"/>
              <a:pPr/>
              <a:t>02.03.2011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fld id="{8A759F86-95C6-4B0D-B37A-8949D92DF2D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Прямоугольник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Прямоугольник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C6A795-B5C7-4907-A6CA-860B7D6F4575}" type="datetimeFigureOut">
              <a:rPr lang="ru-RU" smtClean="0"/>
              <a:pPr/>
              <a:t>02.03.2011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59F86-95C6-4B0D-B37A-8949D92DF2D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C6A795-B5C7-4907-A6CA-860B7D6F4575}" type="datetimeFigureOut">
              <a:rPr lang="ru-RU" smtClean="0"/>
              <a:pPr/>
              <a:t>02.03.2011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59F86-95C6-4B0D-B37A-8949D92DF2D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Равнобедренный треугольник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C6A795-B5C7-4907-A6CA-860B7D6F4575}" type="datetimeFigureOut">
              <a:rPr lang="ru-RU" smtClean="0"/>
              <a:pPr/>
              <a:t>02.03.2011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59F86-95C6-4B0D-B37A-8949D92DF2D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fld id="{98C6A795-B5C7-4907-A6CA-860B7D6F4575}" type="datetimeFigureOut">
              <a:rPr lang="ru-RU" smtClean="0"/>
              <a:pPr/>
              <a:t>02.03.2011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fld id="{8A759F86-95C6-4B0D-B37A-8949D92DF2D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C6A795-B5C7-4907-A6CA-860B7D6F4575}" type="datetimeFigureOut">
              <a:rPr lang="ru-RU" smtClean="0"/>
              <a:pPr/>
              <a:t>02.03.2011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59F86-95C6-4B0D-B37A-8949D92DF2D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C6A795-B5C7-4907-A6CA-860B7D6F4575}" type="datetimeFigureOut">
              <a:rPr lang="ru-RU" smtClean="0"/>
              <a:pPr/>
              <a:t>02.03.2011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59F86-95C6-4B0D-B37A-8949D92DF2D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C6A795-B5C7-4907-A6CA-860B7D6F4575}" type="datetimeFigureOut">
              <a:rPr lang="ru-RU" smtClean="0"/>
              <a:pPr/>
              <a:t>02.03.2011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59F86-95C6-4B0D-B37A-8949D92DF2D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C6A795-B5C7-4907-A6CA-860B7D6F4575}" type="datetimeFigureOut">
              <a:rPr lang="ru-RU" smtClean="0"/>
              <a:pPr/>
              <a:t>02.03.2011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59F86-95C6-4B0D-B37A-8949D92DF2D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C6A795-B5C7-4907-A6CA-860B7D6F4575}" type="datetimeFigureOut">
              <a:rPr lang="ru-RU" smtClean="0"/>
              <a:pPr/>
              <a:t>02.03.2011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59F86-95C6-4B0D-B37A-8949D92DF2D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C6A795-B5C7-4907-A6CA-860B7D6F4575}" type="datetimeFigureOut">
              <a:rPr lang="ru-RU" smtClean="0"/>
              <a:pPr/>
              <a:t>02.03.2011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59F86-95C6-4B0D-B37A-8949D92DF2D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98C6A795-B5C7-4907-A6CA-860B7D6F4575}" type="datetimeFigureOut">
              <a:rPr lang="ru-RU" smtClean="0"/>
              <a:pPr/>
              <a:t>02.03.2011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8A759F86-95C6-4B0D-B37A-8949D92DF2D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8" name="Прямая соединительная линия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Прямая соединительная линия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Равнобедренный треугольник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://s47.radikal.ru/i115/0902/c2/5f8cf1f0eed0.jpg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hyperlink" Target="http://www.museum.ru/imgB.asp?15305" TargetMode="External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hyperlink" Target="http://encontrarte.aporrea.org/imagenes/Efemerides/ABRIL/04-08/02/andersen.jpg" TargetMode="Externa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hyperlink" Target="http://www.weltchronik.de/ws/20020406/ah01875a-AndersenHansChristian-18050402b-18750804d.jpg" TargetMode="Externa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hyperlink" Target="http://img-fotki.yandex.ru/get/8/nasya20.1/0_403b_375644fb_XL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://upload.wikimedia.org/wikipedia/commons/9/98/HCAndersen.jpeg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://www.artunframed.com/images/artmis16/jensen66.jpg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hyperlink" Target="http://www.ch-lib.ru/general/biblio/activity/andersen/imag/005.jpg" TargetMode="External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ruvr.ru/files/Image/RiaNovosti_foto/Culrure/Andersen.jpg" TargetMode="External"/><Relationship Id="rId2" Type="http://schemas.openxmlformats.org/officeDocument/2006/relationships/hyperlink" Target="http://ru.wikipedia.org/wiki/%D0%A2%D0%B5%D0%B0%D1%82%D1%80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hyperlink" Target="http://www.laportella.net/storia/autori/andersen/andersen.jpg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informpskov.ru/pictures/22688_20050818164403.jpg" TargetMode="External"/><Relationship Id="rId2" Type="http://schemas.openxmlformats.org/officeDocument/2006/relationships/hyperlink" Target="http://ru.wikipedia.org/wiki/%D0%9A%D0%BE%D0%BF%D0%B5%D0%BD%D0%B3%D0%B0%D0%B3%D0%B5%D0%BD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hyperlink" Target="http://fictionbook.ru/static/authors/3/47410.jpg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/index.php?title=%D0%A1%D0%BB%D0%B0%D0%B3%D0%B5%D0%BB%D1%81%D0%B5&amp;action=edit&amp;redlink=1" TargetMode="External"/><Relationship Id="rId2" Type="http://schemas.openxmlformats.org/officeDocument/2006/relationships/hyperlink" Target="http://ru.wikipedia.org/wiki/%D0%A4%D1%80%D0%B5%D0%B4%D0%B5%D1%80%D0%B8%D0%BA_VI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ru.wikipedia.org/wiki/1827_%D0%B3%D0%BE%D0%B4" TargetMode="External"/><Relationship Id="rId4" Type="http://schemas.openxmlformats.org/officeDocument/2006/relationships/hyperlink" Target="http://ru.wikipedia.org/wiki/%D0%AD%D0%BB%D1%8C%D1%81%D0%B8%D0%BD%D0%BE%D1%80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 err="1" smtClean="0"/>
              <a:t>Ганс</a:t>
            </a:r>
            <a:r>
              <a:rPr lang="ru-RU" dirty="0" smtClean="0"/>
              <a:t> Христиан Андерсен </a:t>
            </a:r>
            <a:br>
              <a:rPr lang="ru-RU" dirty="0" smtClean="0"/>
            </a:br>
            <a:r>
              <a:rPr lang="ru-RU" dirty="0" smtClean="0"/>
              <a:t>1805-1875г.г.     (датский  писатель)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1162070"/>
          </a:xfrm>
        </p:spPr>
        <p:txBody>
          <a:bodyPr>
            <a:noAutofit/>
          </a:bodyPr>
          <a:lstStyle/>
          <a:p>
            <a:r>
              <a:rPr lang="ru-RU" sz="1600" b="1" dirty="0" smtClean="0"/>
              <a:t>МОУ «Ракитянская средняя общеобразовательная школа №2 »</a:t>
            </a:r>
          </a:p>
          <a:p>
            <a:r>
              <a:rPr lang="ru-RU" sz="1600" b="1" dirty="0" smtClean="0"/>
              <a:t>Подготовила учитель начальных классов Скирденко М.Н.</a:t>
            </a:r>
            <a:endParaRPr lang="ru-RU" sz="1600" b="1" dirty="0"/>
          </a:p>
        </p:txBody>
      </p:sp>
      <p:pic>
        <p:nvPicPr>
          <p:cNvPr id="5" name="i-main-pic" descr="Картинка 36 из 1930">
            <a:hlinkClick r:id="rId2" tgtFrame="_blank"/>
          </p:cNvPr>
          <p:cNvPicPr/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3286116" y="571480"/>
            <a:ext cx="3829063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39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39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Рисунок 4"/>
          <p:cNvSpPr>
            <a:spLocks noGrp="1"/>
          </p:cNvSpPr>
          <p:nvPr>
            <p:ph type="pic" idx="1"/>
          </p:nvPr>
        </p:nvSpPr>
        <p:spPr>
          <a:xfrm>
            <a:off x="428596" y="2071678"/>
            <a:ext cx="8229600" cy="4270248"/>
          </a:xfrm>
        </p:spPr>
      </p:sp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i-main-pic" descr="Картинка 54 из 2996">
            <a:hlinkClick r:id="rId2" tgtFrame="_blank"/>
          </p:cNvPr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1538" y="1214422"/>
            <a:ext cx="6286544" cy="5143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/>
              <a:t>1828 – поступает в университет и выпускает свою первую книгу «Путешествие пешком от </a:t>
            </a:r>
            <a:r>
              <a:rPr lang="ru-RU" dirty="0" err="1" smtClean="0"/>
              <a:t>Гальменского</a:t>
            </a:r>
            <a:r>
              <a:rPr lang="ru-RU" dirty="0" smtClean="0"/>
              <a:t> канала до острова </a:t>
            </a:r>
            <a:r>
              <a:rPr lang="ru-RU" dirty="0" err="1" smtClean="0"/>
              <a:t>Амагера</a:t>
            </a:r>
            <a:r>
              <a:rPr lang="ru-RU" dirty="0" smtClean="0"/>
              <a:t>» и пьесу «Любовь на Николаевой башне». Имя Андерсена скоро становится известным, однако и датское общество и датская критика неустанно и долго еще после того, как он получил общее признание за границей, третируют его за происхождение, за внешность, за чудачества поэта, которые приписываются  тщеславию, за ошибки в правописании и новаторство в стиле, которое квалифицируется как безграмотность.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/>
              <a:t>1835-1837 – Андерсен издаёт три сборника – «Сказки, рассказанные для детей» (</a:t>
            </a:r>
            <a:r>
              <a:rPr lang="ru-RU" dirty="0" err="1" smtClean="0"/>
              <a:t>Eventyr</a:t>
            </a:r>
            <a:r>
              <a:rPr lang="ru-RU" dirty="0" smtClean="0"/>
              <a:t>, </a:t>
            </a:r>
            <a:r>
              <a:rPr lang="ru-RU" dirty="0" err="1" smtClean="0"/>
              <a:t>fortalte</a:t>
            </a:r>
            <a:r>
              <a:rPr lang="ru-RU" dirty="0" smtClean="0"/>
              <a:t> </a:t>
            </a:r>
            <a:r>
              <a:rPr lang="ru-RU" dirty="0" err="1" smtClean="0"/>
              <a:t>for</a:t>
            </a:r>
            <a:r>
              <a:rPr lang="ru-RU" dirty="0" smtClean="0"/>
              <a:t> </a:t>
            </a:r>
            <a:r>
              <a:rPr lang="ru-RU" dirty="0" err="1" smtClean="0"/>
              <a:t>born</a:t>
            </a:r>
            <a:r>
              <a:rPr lang="ru-RU" dirty="0" smtClean="0"/>
              <a:t>), куда входят сказки  «Огниво», «Принцесса на горошине», «Русалочка», «Новое платье короля» и др. Сказки вызывают разноречивые отклики в датской критике, которая не смогла понять новаторства Андерсена, преобразовавшего жанр литературной сказки, пользовавшийся большой популярностью в эпоху романтизма. Автору указывали, что его произведения слишком легковесны для взрослых и недостаточно назидательны, чтобы послужить воспитанию детей.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/>
          </a:bodyPr>
          <a:lstStyle/>
          <a:p>
            <a:r>
              <a:rPr lang="ru-RU" dirty="0" smtClean="0"/>
              <a:t>Постепенно сказки начинают занимать основное место в творчестве Андерсена. Вторая половина 30-х и 40-е гг. – период творческого расцвета Андерсена. К этому времени относятся известные сказки «Стойкий оловянный солдатик» (1838), «Соловей» (1843), «Гадкий утёнок» (1843), «Снежная королева» (1844), «Девочка со спичками» и др. В сборниках 40-х гг. под общим названием «Сказки» объединяются произведения разных жанров. Собственно сказка, построенная на действии волшебных сил, здесь отсутствует, но органическая связь с фольклором очевидна, хотя она выражена не в прямом использовании сюжета, а в наличии присущих народной сказке моральных критериев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" name="i-main-pic" descr="Картинка 76 из 2996">
            <a:hlinkClick r:id="rId2" tgtFrame="_blank"/>
          </p:cNvPr>
          <p:cNvPicPr>
            <a:picLocks noGrp="1"/>
          </p:cNvPicPr>
          <p:nvPr>
            <p:ph sz="quarter" idx="1"/>
          </p:nvPr>
        </p:nvPicPr>
        <p:blipFill>
          <a:blip r:embed="rId3" cstate="screen"/>
          <a:stretch>
            <a:fillRect/>
          </a:stretch>
        </p:blipFill>
        <p:spPr bwMode="auto">
          <a:xfrm>
            <a:off x="1487696" y="1219200"/>
            <a:ext cx="6168607" cy="493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714744" y="1219200"/>
            <a:ext cx="4972056" cy="4937760"/>
          </a:xfrm>
        </p:spPr>
        <p:txBody>
          <a:bodyPr>
            <a:normAutofit fontScale="92500"/>
          </a:bodyPr>
          <a:lstStyle/>
          <a:p>
            <a:r>
              <a:rPr lang="ru-RU" dirty="0" smtClean="0"/>
              <a:t>1846 – Андерсен начинает писать свою художественную автобиографию «Сказка моей жизни» (</a:t>
            </a:r>
            <a:r>
              <a:rPr lang="ru-RU" dirty="0" err="1" smtClean="0"/>
              <a:t>Mit</a:t>
            </a:r>
            <a:r>
              <a:rPr lang="ru-RU" dirty="0" smtClean="0"/>
              <a:t> </a:t>
            </a:r>
            <a:r>
              <a:rPr lang="ru-RU" dirty="0" err="1" smtClean="0"/>
              <a:t>livs</a:t>
            </a:r>
            <a:r>
              <a:rPr lang="ru-RU" dirty="0" smtClean="0"/>
              <a:t> </a:t>
            </a:r>
            <a:r>
              <a:rPr lang="ru-RU" dirty="0" err="1" smtClean="0"/>
              <a:t>eventyr</a:t>
            </a:r>
            <a:r>
              <a:rPr lang="ru-RU" dirty="0" smtClean="0"/>
              <a:t>), которую доводит до конца в 1875г., последнем году своей жизни. </a:t>
            </a:r>
          </a:p>
          <a:p>
            <a:r>
              <a:rPr lang="ru-RU" dirty="0" smtClean="0"/>
              <a:t>Андерсену принадлежат романы, пьесы, книги путевых заметок, стихотворения, однако в литературе он остался, прежде всего, как автор сказок и историй, составивших 24 сборника, изданных в 1835-1872.</a:t>
            </a:r>
          </a:p>
          <a:p>
            <a:endParaRPr lang="ru-RU" dirty="0"/>
          </a:p>
        </p:txBody>
      </p:sp>
      <p:pic>
        <p:nvPicPr>
          <p:cNvPr id="4" name="i-main-pic" descr="Картинка 45 из 2996">
            <a:hlinkClick r:id="rId2" tgtFrame="_blank"/>
          </p:cNvPr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1714488"/>
            <a:ext cx="3400425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286248" y="1219200"/>
            <a:ext cx="4400552" cy="4937760"/>
          </a:xfrm>
        </p:spPr>
        <p:txBody>
          <a:bodyPr/>
          <a:lstStyle/>
          <a:p>
            <a:r>
              <a:rPr lang="ru-RU" dirty="0" smtClean="0"/>
              <a:t>1 августа 1875 – Андерсен умер в Копенгагене и похоронен на кладбище </a:t>
            </a:r>
            <a:r>
              <a:rPr lang="ru-RU" dirty="0" err="1" smtClean="0"/>
              <a:t>Ассистэнс</a:t>
            </a:r>
            <a:r>
              <a:rPr lang="ru-RU" dirty="0" smtClean="0"/>
              <a:t> («</a:t>
            </a:r>
            <a:r>
              <a:rPr lang="ru-RU" dirty="0" err="1" smtClean="0"/>
              <a:t>Assistens</a:t>
            </a:r>
            <a:r>
              <a:rPr lang="ru-RU" dirty="0" smtClean="0"/>
              <a:t>»).</a:t>
            </a:r>
          </a:p>
          <a:p>
            <a:r>
              <a:rPr lang="ru-RU" dirty="0" smtClean="0"/>
              <a:t>Родина почтила память Андерсена, установив на набережной Копенгагена статую героини его сказки «Русалочки», ставшую символом города. </a:t>
            </a:r>
            <a:endParaRPr lang="ru-RU" dirty="0"/>
          </a:p>
        </p:txBody>
      </p:sp>
      <p:pic>
        <p:nvPicPr>
          <p:cNvPr id="4" name="i-main-pic" descr="Картинка 25 из 2996">
            <a:hlinkClick r:id="rId2" tgtFrame="_blank"/>
          </p:cNvPr>
          <p:cNvPicPr/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928662" y="1500174"/>
            <a:ext cx="28575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sz="quarter" idx="1"/>
          </p:nvPr>
        </p:nvSpPr>
        <p:spPr>
          <a:xfrm>
            <a:off x="3500430" y="1219200"/>
            <a:ext cx="5186370" cy="4937760"/>
          </a:xfrm>
        </p:spPr>
        <p:txBody>
          <a:bodyPr>
            <a:normAutofit fontScale="92500"/>
          </a:bodyPr>
          <a:lstStyle/>
          <a:p>
            <a:r>
              <a:rPr lang="ru-RU" dirty="0" smtClean="0"/>
              <a:t>Андерсен родился в 1805г. в семье сапожника. Отец Андерсена, </a:t>
            </a:r>
            <a:r>
              <a:rPr lang="ru-RU" dirty="0" err="1" smtClean="0"/>
              <a:t>Ганс</a:t>
            </a:r>
            <a:r>
              <a:rPr lang="ru-RU" dirty="0" smtClean="0"/>
              <a:t> Андерсен (1782—1816), был бедным башмачником, мать Анна Мари </a:t>
            </a:r>
            <a:r>
              <a:rPr lang="ru-RU" dirty="0" err="1" smtClean="0"/>
              <a:t>Андерсдаттер</a:t>
            </a:r>
            <a:r>
              <a:rPr lang="ru-RU" dirty="0" smtClean="0"/>
              <a:t> (1775—1833), была прачкой из бедной семьи, ей приходилось в детстве просить подаяние, она была похоронена на кладбище для бедных.  Учился в школе для бедных, где получил начатки знаний по арифметике и правописанию. Десяти лет от роду начал свои литературные опыты. </a:t>
            </a:r>
            <a:endParaRPr lang="ru-RU" dirty="0"/>
          </a:p>
        </p:txBody>
      </p:sp>
      <p:pic>
        <p:nvPicPr>
          <p:cNvPr id="6" name="Рисунок 5" descr="Файл:HCAndersen.jpeg">
            <a:hlinkClick r:id="rId2"/>
          </p:cNvPr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00100" y="1714488"/>
            <a:ext cx="2181225" cy="333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786182" y="1219200"/>
            <a:ext cx="4900618" cy="4937760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В 1816 г. отец Андерсена умер, и мальчику пришлось работать ради пропитания. Он был подмастерьем сперва у ткача, затем у портного. Потом Андерсен работал на сигаретной фабрике. В раннем детстве </a:t>
            </a:r>
            <a:r>
              <a:rPr lang="ru-RU" dirty="0" err="1" smtClean="0"/>
              <a:t>Ганс</a:t>
            </a:r>
            <a:r>
              <a:rPr lang="ru-RU" dirty="0" smtClean="0"/>
              <a:t> Христиан был замкнутым ребёнком с большими </a:t>
            </a:r>
            <a:r>
              <a:rPr lang="ru-RU" dirty="0" err="1" smtClean="0"/>
              <a:t>голубыми</a:t>
            </a:r>
            <a:r>
              <a:rPr lang="ru-RU" dirty="0" smtClean="0"/>
              <a:t> глазами, который сидел в углу и играл в свою любимую игру — кукольный театр. Это единственное своё занятие он сохранил и в юности.</a:t>
            </a:r>
          </a:p>
          <a:p>
            <a:endParaRPr lang="ru-RU" dirty="0"/>
          </a:p>
        </p:txBody>
      </p:sp>
      <p:pic>
        <p:nvPicPr>
          <p:cNvPr id="4" name="i-main-pic" descr="Картинка 2 из 2996">
            <a:hlinkClick r:id="rId2" tgtFrame="_blank"/>
          </p:cNvPr>
          <p:cNvPicPr/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785786" y="1500174"/>
            <a:ext cx="2828925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Дом, в котором жил писатель</a:t>
            </a:r>
            <a:endParaRPr lang="ru-RU" dirty="0"/>
          </a:p>
        </p:txBody>
      </p:sp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1" name="i-main-pic" descr="Картинка 30 из 2996">
            <a:hlinkClick r:id="rId2" tgtFrame="_blank"/>
          </p:cNvPr>
          <p:cNvPicPr>
            <a:picLocks noGrp="1"/>
          </p:cNvPicPr>
          <p:nvPr>
            <p:ph type="pic" idx="1"/>
          </p:nvPr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2357422" y="1785926"/>
            <a:ext cx="3757612" cy="438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357554" y="1219200"/>
            <a:ext cx="5329246" cy="4937760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В возрасте 14 лет Андерсен поехал в Копенгаген, мать отпустила его, так как надеялась, что он побудет там немного и вернётся. Когда она спросила причину, по которой он едет, покидая её и дом, юный Андерсен тотчас ответил: «Чтобы стать знаменитым!» Он поехал с целью устроиться на работу в </a:t>
            </a:r>
            <a:r>
              <a:rPr lang="ru-RU" dirty="0" smtClean="0">
                <a:hlinkClick r:id="rId2" tooltip="Театр"/>
              </a:rPr>
              <a:t>театр</a:t>
            </a:r>
            <a:r>
              <a:rPr lang="ru-RU" dirty="0" smtClean="0"/>
              <a:t>, мотивируя это своей любовью ко всему тому, что с ним связано.</a:t>
            </a:r>
            <a:endParaRPr lang="ru-RU" dirty="0"/>
          </a:p>
        </p:txBody>
      </p:sp>
      <p:pic>
        <p:nvPicPr>
          <p:cNvPr id="4" name="i-main-pic" descr="Картинка 33 из 2996">
            <a:hlinkClick r:id="rId3" tgtFrame="_blank"/>
          </p:cNvPr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85786" y="1714488"/>
            <a:ext cx="26670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1"/>
          </p:nvPr>
        </p:nvSpPr>
        <p:spPr>
          <a:xfrm>
            <a:off x="3286116" y="1219200"/>
            <a:ext cx="5400684" cy="4937760"/>
          </a:xfrm>
        </p:spPr>
        <p:txBody>
          <a:bodyPr/>
          <a:lstStyle/>
          <a:p>
            <a:r>
              <a:rPr lang="ru-RU" dirty="0" smtClean="0"/>
              <a:t>1819 – решив стать актером, Андерсен оставляет родной дом и уезжает в Копенгаген, где определяется учеником-танцовщиком в королевский балет. Стать актёром ему не удаётся, но его литературные опыты привлекают внимание дирекции театра. Он получает стипендию и право бесплатного обучения в латинской школе. </a:t>
            </a:r>
          </a:p>
          <a:p>
            <a:endParaRPr lang="ru-RU" dirty="0"/>
          </a:p>
        </p:txBody>
      </p:sp>
      <p:pic>
        <p:nvPicPr>
          <p:cNvPr id="7" name="i-main-pic" descr="Картинка 34 из 2996">
            <a:hlinkClick r:id="rId2" tgtFrame="_blank"/>
          </p:cNvPr>
          <p:cNvPicPr/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428596" y="1643050"/>
            <a:ext cx="257175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857620" y="1219200"/>
            <a:ext cx="4829180" cy="4937760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Он получил деньги по рекомендательному письму полковника, в семье которого он устраивал в детстве свои спектакли. В течение года жизни в </a:t>
            </a:r>
            <a:r>
              <a:rPr lang="ru-RU" dirty="0" smtClean="0">
                <a:hlinkClick r:id="rId2" tooltip="Копенгаген"/>
              </a:rPr>
              <a:t>Копенгагене</a:t>
            </a:r>
            <a:r>
              <a:rPr lang="ru-RU" dirty="0" smtClean="0"/>
              <a:t> он пытался попасть в театр. </a:t>
            </a:r>
            <a:r>
              <a:rPr lang="ru-RU" dirty="0" err="1" smtClean="0"/>
              <a:t>Ганс</a:t>
            </a:r>
            <a:r>
              <a:rPr lang="ru-RU" dirty="0" smtClean="0"/>
              <a:t> Христиан был долговязым подростком с удлинёнными и тонкими конечностями, шеей и таким же длинным носом. Но благодаря его приятному голосу и его просьбам, а также из жалости, </a:t>
            </a:r>
            <a:r>
              <a:rPr lang="ru-RU" dirty="0" err="1" smtClean="0"/>
              <a:t>Ганс</a:t>
            </a:r>
            <a:r>
              <a:rPr lang="ru-RU" dirty="0" smtClean="0"/>
              <a:t> Христиан, несмотря на неэффектную внешность, был принят в Королевский театр, где играл второстепенные роли. Его всё меньше и меньше задействовали, а затем началась возрастная ломка голоса, и он был уволен.</a:t>
            </a:r>
            <a:endParaRPr lang="ru-RU" dirty="0"/>
          </a:p>
        </p:txBody>
      </p:sp>
      <p:pic>
        <p:nvPicPr>
          <p:cNvPr id="6" name="i-main-pic" descr="Картинка 19 из 2996">
            <a:hlinkClick r:id="rId3" tgtFrame="_blank"/>
          </p:cNvPr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2844" y="1214422"/>
            <a:ext cx="3624265" cy="4738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857488" y="1219200"/>
            <a:ext cx="5829312" cy="4937760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Андерсен тем временем сочинил пьесу в 5-ти актах и написал письмо королю, убедив дать деньги на её издание. В эту книгу входили также стихи. </a:t>
            </a:r>
            <a:r>
              <a:rPr lang="ru-RU" dirty="0" err="1" smtClean="0"/>
              <a:t>Ганс</a:t>
            </a:r>
            <a:r>
              <a:rPr lang="ru-RU" dirty="0" smtClean="0"/>
              <a:t> Христиан позаботился о рекламе и дал анонс в газете. Книга была напечатана, но никто её не покупал, она пошла на обёртку. Он не терял надежды и понёс свою книгу в театр, чтобы по пьесе был поставлен спектакль. Ему было отказано с формулировкой «ввиду полного отсутствия опыта у автора». </a:t>
            </a:r>
            <a:endParaRPr lang="ru-RU" dirty="0"/>
          </a:p>
        </p:txBody>
      </p:sp>
      <p:pic>
        <p:nvPicPr>
          <p:cNvPr id="4" name="i-main-pic" descr="Картинка 5 из 2996">
            <a:hlinkClick r:id="rId2" tgtFrame="_blank"/>
          </p:cNvPr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2000240"/>
            <a:ext cx="238125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ru-RU" dirty="0" smtClean="0"/>
              <a:t>Но ему предложили учиться из-за доброго к нему отношения, видя его желание. Посочувствовавшие бедному и чувствительному мальчику люди ходатайствовали перед королём Дании </a:t>
            </a:r>
            <a:r>
              <a:rPr lang="ru-RU" dirty="0" smtClean="0">
                <a:hlinkClick r:id="rId2" tooltip="Фредерик VI"/>
              </a:rPr>
              <a:t>Фредериком VI</a:t>
            </a:r>
            <a:r>
              <a:rPr lang="ru-RU" dirty="0" smtClean="0"/>
              <a:t>, который разрешил учиться в школе в городке </a:t>
            </a:r>
            <a:r>
              <a:rPr lang="ru-RU" dirty="0" err="1" smtClean="0">
                <a:hlinkClick r:id="rId3" tooltip="Слагелсе (страница отсутствует)"/>
              </a:rPr>
              <a:t>Слагелсе</a:t>
            </a:r>
            <a:r>
              <a:rPr lang="ru-RU" dirty="0" smtClean="0"/>
              <a:t>, а затем в другой школе в </a:t>
            </a:r>
            <a:r>
              <a:rPr lang="ru-RU" dirty="0" err="1" smtClean="0">
                <a:hlinkClick r:id="rId4" tooltip="Эльсинор"/>
              </a:rPr>
              <a:t>Эльсиноре</a:t>
            </a:r>
            <a:r>
              <a:rPr lang="ru-RU" dirty="0" smtClean="0"/>
              <a:t> за счёт казны. Это означало, что больше не нужно будет думать о куске хлеба, о том, как прожить дальше. Ученики в школе были на 6 лет младше Андерсена. Он впоследствии вспоминал о годах учёбы в школе как о самой мрачной поре своей жизни, из-за того что он подвергался строгой критике ректора учебного заведения и болезненно переживал по этому поводу до конца своих дней — он видел ректора в кошмарных снах. В </a:t>
            </a:r>
            <a:r>
              <a:rPr lang="ru-RU" dirty="0" smtClean="0">
                <a:hlinkClick r:id="rId5" tooltip="1827 год"/>
              </a:rPr>
              <a:t>1827 году</a:t>
            </a:r>
            <a:r>
              <a:rPr lang="ru-RU" dirty="0" smtClean="0"/>
              <a:t> Андерсен завершил учёбу. До конца жизни он делал на письме множество грамматических ошибок — Андерсен так и не одолел грамоты.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чальная">
  <a:themeElements>
    <a:clrScheme name="Начальная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Начальная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Начальная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69</TotalTime>
  <Words>965</Words>
  <Application>Microsoft Office PowerPoint</Application>
  <PresentationFormat>Экран (4:3)</PresentationFormat>
  <Paragraphs>18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Начальная</vt:lpstr>
      <vt:lpstr>Ганс Христиан Андерсен  1805-1875г.г.     (датский  писатель) </vt:lpstr>
      <vt:lpstr>Слайд 2</vt:lpstr>
      <vt:lpstr>Слайд 3</vt:lpstr>
      <vt:lpstr>Дом, в котором жил писатель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Ганс Христиан Андерсен  1805-1875г.г.     (датский  писатель) </dc:title>
  <dc:creator>C</dc:creator>
  <cp:lastModifiedBy>C</cp:lastModifiedBy>
  <cp:revision>11</cp:revision>
  <dcterms:created xsi:type="dcterms:W3CDTF">2009-06-06T08:26:42Z</dcterms:created>
  <dcterms:modified xsi:type="dcterms:W3CDTF">2011-03-02T08:41:00Z</dcterms:modified>
</cp:coreProperties>
</file>